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embeddedFontLst>
    <p:embeddedFont>
      <p:font typeface="Roboto"/>
      <p:regular r:id="rId19"/>
      <p:bold r:id="rId20"/>
      <p:italic r:id="rId21"/>
      <p:boldItalic r:id="rId22"/>
    </p:embeddedFont>
    <p:embeddedFont>
      <p:font typeface="Nunito"/>
      <p:regular r:id="rId23"/>
      <p:bold r:id="rId24"/>
      <p:italic r:id="rId25"/>
      <p:boldItalic r:id="rId26"/>
    </p:embeddedFont>
    <p:embeddedFont>
      <p:font typeface="Maven Pro"/>
      <p:regular r:id="rId27"/>
      <p:bold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.fntdata"/><Relationship Id="rId22" Type="http://schemas.openxmlformats.org/officeDocument/2006/relationships/font" Target="fonts/Roboto-boldItalic.fntdata"/><Relationship Id="rId21" Type="http://schemas.openxmlformats.org/officeDocument/2006/relationships/font" Target="fonts/Roboto-italic.fntdata"/><Relationship Id="rId24" Type="http://schemas.openxmlformats.org/officeDocument/2006/relationships/font" Target="fonts/Nunito-bold.fntdata"/><Relationship Id="rId23" Type="http://schemas.openxmlformats.org/officeDocument/2006/relationships/font" Target="fonts/Nunit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Nunito-boldItalic.fntdata"/><Relationship Id="rId25" Type="http://schemas.openxmlformats.org/officeDocument/2006/relationships/font" Target="fonts/Nunito-italic.fntdata"/><Relationship Id="rId28" Type="http://schemas.openxmlformats.org/officeDocument/2006/relationships/font" Target="fonts/MavenPro-bold.fntdata"/><Relationship Id="rId27" Type="http://schemas.openxmlformats.org/officeDocument/2006/relationships/font" Target="fonts/MavenPr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Roboto-regular.fntdata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5c36506145_0_3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5c36506145_0_3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5c36506145_0_3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5c36506145_0_3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5c36506145_0_3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Google Shape;342;g5c36506145_0_3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g5c36506145_0_3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Google Shape;347;g5c36506145_0_3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5c36506145_0_3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5c36506145_0_3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5c36506145_0_3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5c36506145_0_3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5c36506145_0_3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Google Shape;292;g5c36506145_0_3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Ring back tone, voice mail, mc alert, mc generator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Smsc, mmsc, ussd, sm p2p, sms firewall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Campaign manager, contain subscription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5c36506145_0_3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5c36506145_0_3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5c36506145_0_3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5c36506145_0_3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5c36506145_0_3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5c36506145_0_3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5c36506145_0_3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Google Shape;322;g5c36506145_0_3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5c36506145_0_3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5c36506145_0_3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000">
        <p14:prism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9.png"/><Relationship Id="rId11" Type="http://schemas.openxmlformats.org/officeDocument/2006/relationships/image" Target="../media/image10.png"/><Relationship Id="rId10" Type="http://schemas.openxmlformats.org/officeDocument/2006/relationships/image" Target="../media/image4.png"/><Relationship Id="rId12" Type="http://schemas.openxmlformats.org/officeDocument/2006/relationships/image" Target="../media/image8.png"/><Relationship Id="rId9" Type="http://schemas.openxmlformats.org/officeDocument/2006/relationships/image" Target="../media/image6.png"/><Relationship Id="rId5" Type="http://schemas.openxmlformats.org/officeDocument/2006/relationships/image" Target="../media/image3.png"/><Relationship Id="rId6" Type="http://schemas.openxmlformats.org/officeDocument/2006/relationships/image" Target="../media/image1.jpg"/><Relationship Id="rId7" Type="http://schemas.openxmlformats.org/officeDocument/2006/relationships/image" Target="../media/image7.png"/><Relationship Id="rId8" Type="http://schemas.openxmlformats.org/officeDocument/2006/relationships/image" Target="../media/image5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3D85C6"/>
        </a:solidFill>
      </p:bgPr>
    </p:bg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type="ctrTitle"/>
          </p:nvPr>
        </p:nvSpPr>
        <p:spPr>
          <a:xfrm>
            <a:off x="824000" y="1613825"/>
            <a:ext cx="60474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Industrial Training</a:t>
            </a:r>
            <a:br>
              <a:rPr lang="en"/>
            </a:br>
            <a:r>
              <a:rPr lang="en"/>
              <a:t>Wavenet International</a:t>
            </a:r>
            <a:endParaRPr/>
          </a:p>
        </p:txBody>
      </p:sp>
      <p:sp>
        <p:nvSpPr>
          <p:cNvPr id="278" name="Google Shape;278;p13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B.M.M.H. Chaminda Bandara</a:t>
            </a:r>
            <a:br>
              <a:rPr lang="en"/>
            </a:br>
            <a:r>
              <a:rPr lang="en"/>
              <a:t>2015/CSC/017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3D85C6"/>
        </a:solidFill>
      </p:bgPr>
    </p:bg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22"/>
          <p:cNvSpPr txBox="1"/>
          <p:nvPr>
            <p:ph type="title"/>
          </p:nvPr>
        </p:nvSpPr>
        <p:spPr>
          <a:xfrm>
            <a:off x="824000" y="763600"/>
            <a:ext cx="64953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Learn about big data and data engineering.</a:t>
            </a:r>
            <a:endParaRPr sz="18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Understand what industry expect from graduate.</a:t>
            </a:r>
            <a:endParaRPr sz="18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Become update with the latest changes in technology world.</a:t>
            </a:r>
            <a:endParaRPr sz="18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Improve self-learning, cording and testing skills.</a:t>
            </a:r>
            <a:endParaRPr sz="18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Self-management.</a:t>
            </a:r>
            <a:endParaRPr sz="18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Develop creativity, critical and logical thinking.</a:t>
            </a:r>
            <a:endParaRPr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3D85C6"/>
        </a:solidFill>
      </p:bgPr>
    </p:bg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2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3D85C6"/>
        </a:solidFill>
      </p:bgPr>
    </p:bg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24"/>
          <p:cNvSpPr txBox="1"/>
          <p:nvPr>
            <p:ph type="title"/>
          </p:nvPr>
        </p:nvSpPr>
        <p:spPr>
          <a:xfrm>
            <a:off x="824000" y="763600"/>
            <a:ext cx="64953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Get experience in production grade development in real industrial environment.</a:t>
            </a:r>
            <a:endParaRPr sz="18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Get idea about the industry, what they expect from employee and what we need to focus in academic.</a:t>
            </a:r>
            <a:endParaRPr sz="18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Modern technologies and how to use </a:t>
            </a:r>
            <a:r>
              <a:rPr lang="en" sz="1800"/>
              <a:t>academic</a:t>
            </a:r>
            <a:r>
              <a:rPr lang="en" sz="1800"/>
              <a:t> </a:t>
            </a:r>
            <a:r>
              <a:rPr lang="en" sz="1800"/>
              <a:t>knowledge</a:t>
            </a:r>
            <a:r>
              <a:rPr lang="en" sz="1800"/>
              <a:t> to success in industry.</a:t>
            </a:r>
            <a:endParaRPr sz="18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This program is very important for future professional </a:t>
            </a:r>
            <a:r>
              <a:rPr lang="en" sz="1800"/>
              <a:t>career</a:t>
            </a:r>
            <a:r>
              <a:rPr lang="en" sz="1800"/>
              <a:t>.</a:t>
            </a:r>
            <a:endParaRPr sz="1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3D85C6"/>
        </a:solidFill>
      </p:bgPr>
    </p:bg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25"/>
          <p:cNvSpPr txBox="1"/>
          <p:nvPr>
            <p:ph type="ctrTitle"/>
          </p:nvPr>
        </p:nvSpPr>
        <p:spPr>
          <a:xfrm>
            <a:off x="824000" y="1613825"/>
            <a:ext cx="60474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You!</a:t>
            </a:r>
            <a:endParaRPr/>
          </a:p>
        </p:txBody>
      </p:sp>
      <p:sp>
        <p:nvSpPr>
          <p:cNvPr id="350" name="Google Shape;350;p25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B.M.M.H. Chaminda Bandara</a:t>
            </a:r>
            <a:br>
              <a:rPr lang="en"/>
            </a:br>
            <a:r>
              <a:rPr lang="en"/>
              <a:t>2015/CSC/017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3D85C6"/>
        </a:solidFill>
      </p:bgPr>
    </p:bg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Company Background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3D85C6"/>
        </a:solidFill>
      </p:bgPr>
    </p:bg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15"/>
          <p:cNvSpPr txBox="1"/>
          <p:nvPr>
            <p:ph type="title"/>
          </p:nvPr>
        </p:nvSpPr>
        <p:spPr>
          <a:xfrm>
            <a:off x="824000" y="763600"/>
            <a:ext cx="64953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Providing powerful telecommunication software, systems and infrastructure solutions for wireless and wireline telecommunication carriers.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CEO is Mr. Suren Pinto.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pic>
        <p:nvPicPr>
          <p:cNvPr id="289" name="Google Shape;289;p15"/>
          <p:cNvPicPr preferRelativeResize="0"/>
          <p:nvPr/>
        </p:nvPicPr>
        <p:blipFill rotWithShape="1">
          <a:blip r:embed="rId3">
            <a:alphaModFix/>
          </a:blip>
          <a:srcRect b="26274" l="10568" r="11549" t="42597"/>
          <a:stretch/>
        </p:blipFill>
        <p:spPr>
          <a:xfrm>
            <a:off x="824000" y="3052075"/>
            <a:ext cx="7121400" cy="160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3D85C6"/>
        </a:solidFill>
      </p:bgPr>
    </p:bg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16"/>
          <p:cNvSpPr txBox="1"/>
          <p:nvPr>
            <p:ph type="title"/>
          </p:nvPr>
        </p:nvSpPr>
        <p:spPr>
          <a:xfrm>
            <a:off x="824000" y="763600"/>
            <a:ext cx="64953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Products</a:t>
            </a:r>
            <a:endParaRPr sz="18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b="0" lang="en" sz="15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SPARK IP Media Server</a:t>
            </a:r>
            <a:endParaRPr b="0" sz="15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b="0" lang="en" sz="15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PRIME Messenger Server</a:t>
            </a:r>
            <a:endParaRPr b="0" sz="15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b="0" lang="en" sz="15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Content Service</a:t>
            </a:r>
            <a:endParaRPr b="0" sz="15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b="0" lang="en" sz="15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Fusion Studio</a:t>
            </a: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3D85C6"/>
        </a:solidFill>
      </p:bgPr>
    </p:bg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17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Training Grained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3D85C6"/>
        </a:solidFill>
      </p:bgPr>
    </p:bg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8"/>
          <p:cNvSpPr txBox="1"/>
          <p:nvPr>
            <p:ph type="title"/>
          </p:nvPr>
        </p:nvSpPr>
        <p:spPr>
          <a:xfrm>
            <a:off x="824000" y="763600"/>
            <a:ext cx="64953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How to learn new things and stay in updates.</a:t>
            </a:r>
            <a:endParaRPr sz="18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Get understand about industrial environment.</a:t>
            </a:r>
            <a:endParaRPr sz="18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Teamwork to face critical situations.</a:t>
            </a:r>
            <a:endParaRPr sz="18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Many Technologies use in big data.</a:t>
            </a:r>
            <a:endParaRPr sz="18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Had a </a:t>
            </a:r>
            <a:r>
              <a:rPr lang="en" sz="1800"/>
              <a:t>chance</a:t>
            </a:r>
            <a:r>
              <a:rPr lang="en" sz="1800"/>
              <a:t> to conduct tech talk.</a:t>
            </a: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3D85C6"/>
        </a:solidFill>
      </p:bgPr>
    </p:bg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9"/>
          <p:cNvSpPr txBox="1"/>
          <p:nvPr>
            <p:ph type="title"/>
          </p:nvPr>
        </p:nvSpPr>
        <p:spPr>
          <a:xfrm>
            <a:off x="824000" y="785100"/>
            <a:ext cx="64953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Technologies</a:t>
            </a:r>
            <a:endParaRPr sz="1800"/>
          </a:p>
          <a:p>
            <a:pPr indent="-342900" lvl="0" marL="457200" rtl="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Ansible</a:t>
            </a:r>
            <a:endParaRPr sz="18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Apache Kafka</a:t>
            </a:r>
            <a:endParaRPr sz="18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Apache Cassandra and </a:t>
            </a:r>
            <a:r>
              <a:rPr lang="en" sz="1800"/>
              <a:t>Mariadb</a:t>
            </a:r>
            <a:endParaRPr sz="18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Apache Spark</a:t>
            </a:r>
            <a:endParaRPr sz="18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Apache Flume</a:t>
            </a:r>
            <a:endParaRPr sz="18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Apache Superset and Grafana</a:t>
            </a:r>
            <a:endParaRPr sz="18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Apache Airflow</a:t>
            </a:r>
            <a:endParaRPr sz="18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Zookeeper</a:t>
            </a:r>
            <a:endParaRPr sz="1800"/>
          </a:p>
        </p:txBody>
      </p:sp>
      <p:pic>
        <p:nvPicPr>
          <p:cNvPr id="310" name="Google Shape;31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13325" y="3865163"/>
            <a:ext cx="962525" cy="1184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Google Shape;311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15325" y="631725"/>
            <a:ext cx="1313349" cy="1313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312" name="Google Shape;312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67300" y="77250"/>
            <a:ext cx="1519900" cy="151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3" name="Google Shape;313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544225" y="3865150"/>
            <a:ext cx="1020600" cy="102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4" name="Google Shape;314;p19"/>
          <p:cNvPicPr preferRelativeResize="0"/>
          <p:nvPr/>
        </p:nvPicPr>
        <p:blipFill rotWithShape="1">
          <a:blip r:embed="rId7">
            <a:alphaModFix/>
          </a:blip>
          <a:srcRect b="27270" l="13185" r="27502" t="25237"/>
          <a:stretch/>
        </p:blipFill>
        <p:spPr>
          <a:xfrm>
            <a:off x="1818275" y="4070599"/>
            <a:ext cx="1660850" cy="773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5" name="Google Shape;315;p19"/>
          <p:cNvPicPr preferRelativeResize="0"/>
          <p:nvPr/>
        </p:nvPicPr>
        <p:blipFill rotWithShape="1">
          <a:blip r:embed="rId8">
            <a:alphaModFix/>
          </a:blip>
          <a:srcRect b="16751" l="8187" r="5360" t="15566"/>
          <a:stretch/>
        </p:blipFill>
        <p:spPr>
          <a:xfrm>
            <a:off x="7123788" y="2731827"/>
            <a:ext cx="1709387" cy="102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6" name="Google Shape;316;p1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674375" y="3602050"/>
            <a:ext cx="1184400" cy="118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" name="Google Shape;317;p19"/>
          <p:cNvPicPr preferRelativeResize="0"/>
          <p:nvPr/>
        </p:nvPicPr>
        <p:blipFill rotWithShape="1">
          <a:blip r:embed="rId10">
            <a:alphaModFix/>
          </a:blip>
          <a:srcRect b="11902" l="23669" r="23234" t="9892"/>
          <a:stretch/>
        </p:blipFill>
        <p:spPr>
          <a:xfrm>
            <a:off x="4987575" y="2571747"/>
            <a:ext cx="1709375" cy="110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8" name="Google Shape;318;p1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111336" y="4051013"/>
            <a:ext cx="1184400" cy="648882"/>
          </a:xfrm>
          <a:prstGeom prst="rect">
            <a:avLst/>
          </a:prstGeom>
          <a:noFill/>
          <a:ln>
            <a:noFill/>
          </a:ln>
        </p:spPr>
      </p:pic>
      <p:pic>
        <p:nvPicPr>
          <p:cNvPr id="319" name="Google Shape;319;p19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5898249" y="1497825"/>
            <a:ext cx="1709375" cy="8904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3D85C6"/>
        </a:solidFill>
      </p:bgPr>
    </p:bg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0"/>
          <p:cNvSpPr txBox="1"/>
          <p:nvPr>
            <p:ph type="title"/>
          </p:nvPr>
        </p:nvSpPr>
        <p:spPr>
          <a:xfrm>
            <a:off x="824000" y="763600"/>
            <a:ext cx="64953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Tasks</a:t>
            </a:r>
            <a:endParaRPr sz="1800"/>
          </a:p>
          <a:p>
            <a:pPr indent="-342900" lvl="0" marL="457200" rtl="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Research tool for servers automation.</a:t>
            </a:r>
            <a:endParaRPr sz="18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Implementation and performance tune</a:t>
            </a:r>
            <a:endParaRPr sz="1800"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Apache Kafka cluster</a:t>
            </a:r>
            <a:endParaRPr sz="1800"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Apache Cassandra cluster</a:t>
            </a:r>
            <a:endParaRPr sz="1800"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Apache Spark standalone cluster</a:t>
            </a:r>
            <a:endParaRPr sz="1800"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Apache Flume pipelines</a:t>
            </a:r>
            <a:endParaRPr sz="18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Create some dashboards and reports</a:t>
            </a:r>
            <a:endParaRPr sz="1800"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Apache superset</a:t>
            </a:r>
            <a:endParaRPr sz="1800"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Grafana</a:t>
            </a:r>
            <a:endParaRPr sz="18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Develop some stream processors and batch processors.</a:t>
            </a:r>
            <a:endParaRPr sz="18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Load test.</a:t>
            </a:r>
            <a:endParaRPr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3D85C6"/>
        </a:solidFill>
      </p:bgPr>
    </p:bg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21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Outcome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